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Be Vietnam Medium" charset="1" panose="00000600000000000000"/>
      <p:regular r:id="rId19"/>
    </p:embeddedFont>
    <p:embeddedFont>
      <p:font typeface="Be Vietnam" charset="1" panose="00000500000000000000"/>
      <p:regular r:id="rId20"/>
    </p:embeddedFont>
    <p:embeddedFont>
      <p:font typeface="Montserrat Medium" charset="1" panose="00000600000000000000"/>
      <p:regular r:id="rId21"/>
    </p:embeddedFont>
    <p:embeddedFont>
      <p:font typeface="Montserrat Bold" charset="1" panose="00000800000000000000"/>
      <p:regular r:id="rId22"/>
    </p:embeddedFont>
    <p:embeddedFont>
      <p:font typeface="Montserrat" charset="1" panose="00000500000000000000"/>
      <p:regular r:id="rId23"/>
    </p:embeddedFont>
    <p:embeddedFont>
      <p:font typeface="Arimo" charset="1" panose="020B0604020202020204"/>
      <p:regular r:id="rId24"/>
    </p:embeddedFont>
    <p:embeddedFont>
      <p:font typeface="Helvetica World" charset="1" panose="020B0500040000020004"/>
      <p:regular r:id="rId25"/>
    </p:embeddedFont>
    <p:embeddedFont>
      <p:font typeface="Arimo Bold" charset="1" panose="020B070402020202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1drv.ms/x/c/4272de0cb3d48268/EWjn3OSkbYJIqI-QDuCqv2ABC-yFu4UvQgq9kH83t96OzQ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-5899336" y="4584524"/>
            <a:ext cx="11608173" cy="1117952"/>
            <a:chOff x="0" y="0"/>
            <a:chExt cx="5254699" cy="5060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699" cy="506066"/>
            </a:xfrm>
            <a:custGeom>
              <a:avLst/>
              <a:gdLst/>
              <a:ahLst/>
              <a:cxnLst/>
              <a:rect r="r" b="b" t="t" l="l"/>
              <a:pathLst>
                <a:path h="506066" w="5254699">
                  <a:moveTo>
                    <a:pt x="0" y="0"/>
                  </a:moveTo>
                  <a:lnTo>
                    <a:pt x="5254699" y="0"/>
                  </a:lnTo>
                  <a:lnTo>
                    <a:pt x="5254699" y="506066"/>
                  </a:lnTo>
                  <a:lnTo>
                    <a:pt x="0" y="506066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254699" cy="525116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5400000">
            <a:off x="10384960" y="2586040"/>
            <a:ext cx="11608173" cy="5114921"/>
            <a:chOff x="0" y="0"/>
            <a:chExt cx="5254699" cy="2315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254699" cy="2315383"/>
            </a:xfrm>
            <a:custGeom>
              <a:avLst/>
              <a:gdLst/>
              <a:ahLst/>
              <a:cxnLst/>
              <a:rect r="r" b="b" t="t" l="l"/>
              <a:pathLst>
                <a:path h="2315383" w="5254699">
                  <a:moveTo>
                    <a:pt x="0" y="0"/>
                  </a:moveTo>
                  <a:lnTo>
                    <a:pt x="5254699" y="0"/>
                  </a:lnTo>
                  <a:lnTo>
                    <a:pt x="5254699" y="2315383"/>
                  </a:lnTo>
                  <a:lnTo>
                    <a:pt x="0" y="2315383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254699" cy="2334433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06164" y="1796396"/>
            <a:ext cx="11224802" cy="5533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50"/>
              </a:lnSpc>
            </a:pPr>
            <a:r>
              <a:rPr lang="en-US" b="true" sz="13932" spc="-738">
                <a:solidFill>
                  <a:srgbClr val="FFFFFF"/>
                </a:solidFill>
                <a:latin typeface="Be Vietnam Medium"/>
                <a:ea typeface="Be Vietnam Medium"/>
                <a:cs typeface="Be Vietnam Medium"/>
                <a:sym typeface="Be Vietnam Medium"/>
              </a:rPr>
              <a:t>UK GENDER PAY GAP 2018-2023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250078" y="4025969"/>
            <a:ext cx="6705255" cy="6261031"/>
          </a:xfrm>
          <a:custGeom>
            <a:avLst/>
            <a:gdLst/>
            <a:ahLst/>
            <a:cxnLst/>
            <a:rect r="r" b="b" t="t" l="l"/>
            <a:pathLst>
              <a:path h="6261031" w="6705255">
                <a:moveTo>
                  <a:pt x="0" y="0"/>
                </a:moveTo>
                <a:lnTo>
                  <a:pt x="6705254" y="0"/>
                </a:lnTo>
                <a:lnTo>
                  <a:pt x="6705254" y="6261031"/>
                </a:lnTo>
                <a:lnTo>
                  <a:pt x="0" y="62610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5029200" y="-2971800"/>
            <a:ext cx="8229600" cy="16230600"/>
            <a:chOff x="0" y="0"/>
            <a:chExt cx="3725312" cy="73471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25313" cy="7347144"/>
            </a:xfrm>
            <a:custGeom>
              <a:avLst/>
              <a:gdLst/>
              <a:ahLst/>
              <a:cxnLst/>
              <a:rect r="r" b="b" t="t" l="l"/>
              <a:pathLst>
                <a:path h="7347144" w="3725313">
                  <a:moveTo>
                    <a:pt x="0" y="0"/>
                  </a:moveTo>
                  <a:lnTo>
                    <a:pt x="3725313" y="0"/>
                  </a:lnTo>
                  <a:lnTo>
                    <a:pt x="3725313" y="7347144"/>
                  </a:lnTo>
                  <a:lnTo>
                    <a:pt x="0" y="7347144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725312" cy="7366194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035988" y="4757417"/>
            <a:ext cx="14216023" cy="1577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0"/>
              </a:lnSpc>
            </a:pPr>
            <a:r>
              <a:rPr lang="en-US" sz="5000" spc="-265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 COMPANIES WITH 0% AVERAGE PAY GAP</a:t>
            </a:r>
          </a:p>
          <a:p>
            <a:pPr algn="ctr" marL="0" indent="0" lvl="0">
              <a:lnSpc>
                <a:spcPts val="625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773167" y="1705569"/>
            <a:ext cx="6741665" cy="568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0"/>
              </a:lnSpc>
            </a:pPr>
            <a:r>
              <a:rPr lang="en-US" sz="18000" spc="-95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72</a:t>
            </a:r>
          </a:p>
          <a:p>
            <a:pPr algn="ctr" marL="0" indent="0" lvl="0">
              <a:lnSpc>
                <a:spcPts val="225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12400" y="5865408"/>
            <a:ext cx="12863199" cy="809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b="true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Many of these companies are found in sectors that prioritize equitable pay practices, such as tech, healthcare, education, and professional services.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-5899336" y="4584524"/>
            <a:ext cx="11608173" cy="1117952"/>
            <a:chOff x="0" y="0"/>
            <a:chExt cx="5254699" cy="5060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699" cy="506066"/>
            </a:xfrm>
            <a:custGeom>
              <a:avLst/>
              <a:gdLst/>
              <a:ahLst/>
              <a:cxnLst/>
              <a:rect r="r" b="b" t="t" l="l"/>
              <a:pathLst>
                <a:path h="506066" w="5254699">
                  <a:moveTo>
                    <a:pt x="0" y="0"/>
                  </a:moveTo>
                  <a:lnTo>
                    <a:pt x="5254699" y="0"/>
                  </a:lnTo>
                  <a:lnTo>
                    <a:pt x="5254699" y="506066"/>
                  </a:lnTo>
                  <a:lnTo>
                    <a:pt x="0" y="506066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254699" cy="525116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103545" y="4326876"/>
            <a:ext cx="8013612" cy="5960124"/>
          </a:xfrm>
          <a:custGeom>
            <a:avLst/>
            <a:gdLst/>
            <a:ahLst/>
            <a:cxnLst/>
            <a:rect r="r" b="b" t="t" l="l"/>
            <a:pathLst>
              <a:path h="5960124" w="8013612">
                <a:moveTo>
                  <a:pt x="0" y="0"/>
                </a:moveTo>
                <a:lnTo>
                  <a:pt x="8013613" y="0"/>
                </a:lnTo>
                <a:lnTo>
                  <a:pt x="8013613" y="5960124"/>
                </a:lnTo>
                <a:lnTo>
                  <a:pt x="0" y="59601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95376"/>
            <a:ext cx="8326133" cy="8353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Establish Transparent Pay Structures: Create standardized salary bands to ensure fairness in promotions and salary adjustments.</a:t>
            </a:r>
          </a:p>
          <a:p>
            <a:pPr algn="l">
              <a:lnSpc>
                <a:spcPts val="3300"/>
              </a:lnSpc>
            </a:pPr>
          </a:p>
          <a:p>
            <a:pPr algn="l">
              <a:lnSpc>
                <a:spcPts val="3300"/>
              </a:lnSpc>
            </a:pP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Implement Diversity &amp; Inclusion Programs: Focus on promoting women into leadership roles, especially in sectors with significant pay gaps.</a:t>
            </a:r>
          </a:p>
          <a:p>
            <a:pPr algn="l">
              <a:lnSpc>
                <a:spcPts val="3300"/>
              </a:lnSpc>
            </a:pPr>
          </a:p>
          <a:p>
            <a:pPr algn="l">
              <a:lnSpc>
                <a:spcPts val="3300"/>
              </a:lnSpc>
            </a:pP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Ensure Bonus Equity: Review and adjust bonus structures to ensure fair distribution between male and female employees.</a:t>
            </a:r>
          </a:p>
          <a:p>
            <a:pPr algn="l">
              <a:lnSpc>
                <a:spcPts val="3300"/>
              </a:lnSpc>
            </a:pPr>
          </a:p>
          <a:p>
            <a:pPr algn="l">
              <a:lnSpc>
                <a:spcPts val="3300"/>
              </a:lnSpc>
            </a:pP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Promote Work-Life Balance: Offer flexible work arrangements and family support policies to retain female talent.</a:t>
            </a:r>
          </a:p>
          <a:p>
            <a:pPr algn="l">
              <a:lnSpc>
                <a:spcPts val="33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53749" y="665226"/>
            <a:ext cx="4577209" cy="51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8"/>
              </a:lnSpc>
              <a:spcBef>
                <a:spcPct val="0"/>
              </a:spcBef>
            </a:pPr>
            <a:r>
              <a:rPr lang="en-US" b="true" sz="3600" spc="255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Recommendations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0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59138" y="464683"/>
            <a:ext cx="9925544" cy="9695810"/>
            <a:chOff x="0" y="0"/>
            <a:chExt cx="4828540" cy="47167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-7620"/>
              <a:ext cx="4833620" cy="4726940"/>
            </a:xfrm>
            <a:custGeom>
              <a:avLst/>
              <a:gdLst/>
              <a:ahLst/>
              <a:cxnLst/>
              <a:rect r="r" b="b" t="t" l="l"/>
              <a:pathLst>
                <a:path h="4726940" w="483362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80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10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40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0" y="4281170"/>
                    <a:pt x="4535170" y="4335780"/>
                    <a:pt x="4491990" y="4382770"/>
                  </a:cubicBezTo>
                  <a:cubicBezTo>
                    <a:pt x="4453890" y="4424680"/>
                    <a:pt x="4411980" y="4466590"/>
                    <a:pt x="4345940" y="4467860"/>
                  </a:cubicBezTo>
                  <a:cubicBezTo>
                    <a:pt x="4330700" y="4467860"/>
                    <a:pt x="4316730" y="4483100"/>
                    <a:pt x="4301490" y="4490720"/>
                  </a:cubicBezTo>
                  <a:cubicBezTo>
                    <a:pt x="4236720" y="4518660"/>
                    <a:pt x="4169410" y="4542790"/>
                    <a:pt x="4105910" y="4573270"/>
                  </a:cubicBezTo>
                  <a:cubicBezTo>
                    <a:pt x="3989070" y="4629150"/>
                    <a:pt x="3863340" y="4638040"/>
                    <a:pt x="3737610" y="4643120"/>
                  </a:cubicBezTo>
                  <a:cubicBezTo>
                    <a:pt x="3689350" y="4645660"/>
                    <a:pt x="3639820" y="4641850"/>
                    <a:pt x="3591560" y="4645660"/>
                  </a:cubicBezTo>
                  <a:cubicBezTo>
                    <a:pt x="3567430" y="4646930"/>
                    <a:pt x="3544570" y="4658360"/>
                    <a:pt x="3521710" y="4663440"/>
                  </a:cubicBezTo>
                  <a:cubicBezTo>
                    <a:pt x="3511550" y="4665980"/>
                    <a:pt x="3501390" y="4664710"/>
                    <a:pt x="3489960" y="4665980"/>
                  </a:cubicBezTo>
                  <a:cubicBezTo>
                    <a:pt x="3474720" y="4667250"/>
                    <a:pt x="3459480" y="4671060"/>
                    <a:pt x="3444240" y="4669790"/>
                  </a:cubicBezTo>
                  <a:cubicBezTo>
                    <a:pt x="3429000" y="4667250"/>
                    <a:pt x="3418840" y="4662170"/>
                    <a:pt x="3416300" y="4662170"/>
                  </a:cubicBezTo>
                  <a:close/>
                </a:path>
              </a:pathLst>
            </a:custGeom>
            <a:blipFill>
              <a:blip r:embed="rId2"/>
              <a:stretch>
                <a:fillRect l="0" t="-1211" r="0" b="-1211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144000" y="525463"/>
            <a:ext cx="8115300" cy="103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49"/>
              </a:lnSpc>
            </a:pPr>
            <a:r>
              <a:rPr lang="en-US" sz="6999" spc="-370">
                <a:solidFill>
                  <a:srgbClr val="222222"/>
                </a:solidFill>
                <a:latin typeface="Be Vietnam"/>
                <a:ea typeface="Be Vietnam"/>
                <a:cs typeface="Be Vietnam"/>
                <a:sym typeface="Be Vietnam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2048458"/>
            <a:ext cx="8767639" cy="7903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1819" indent="-255910" lvl="1">
              <a:lnSpc>
                <a:spcPts val="3911"/>
              </a:lnSpc>
              <a:buFont typeface="Arial"/>
              <a:buChar char="•"/>
            </a:pPr>
            <a:r>
              <a:rPr lang="en-US" sz="23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en-US" sz="23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ender pay equity is an ongoing challenge, but closing the gap leads to increased employee satisfaction, better retention, and a more inclusive work environment.</a:t>
            </a:r>
          </a:p>
          <a:p>
            <a:pPr algn="l">
              <a:lnSpc>
                <a:spcPts val="3911"/>
              </a:lnSpc>
            </a:pPr>
          </a:p>
          <a:p>
            <a:pPr algn="l" marL="511819" indent="-255910" lvl="1">
              <a:lnSpc>
                <a:spcPts val="3911"/>
              </a:lnSpc>
              <a:buFont typeface="Arial"/>
              <a:buChar char="•"/>
            </a:pPr>
            <a:r>
              <a:rPr lang="en-US" sz="23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Employers must prioritize transparent pay practices, regular audits, and strong diversity initiatives.</a:t>
            </a:r>
          </a:p>
          <a:p>
            <a:pPr algn="l">
              <a:lnSpc>
                <a:spcPts val="3911"/>
              </a:lnSpc>
            </a:pPr>
          </a:p>
          <a:p>
            <a:pPr algn="l" marL="511819" indent="-255910" lvl="1">
              <a:lnSpc>
                <a:spcPts val="3911"/>
              </a:lnSpc>
              <a:buFont typeface="Arial"/>
              <a:buChar char="•"/>
            </a:pPr>
            <a:r>
              <a:rPr lang="en-US" sz="23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By learning from companies with successful gender equity practices, organizations can reduce pay disparities and create a more equitable workforce.</a:t>
            </a:r>
          </a:p>
          <a:p>
            <a:pPr algn="l">
              <a:lnSpc>
                <a:spcPts val="3911"/>
              </a:lnSpc>
            </a:pPr>
          </a:p>
          <a:p>
            <a:pPr algn="l" marL="511819" indent="-255910" lvl="1">
              <a:lnSpc>
                <a:spcPts val="3911"/>
              </a:lnSpc>
              <a:buFont typeface="Arial"/>
              <a:buChar char="•"/>
            </a:pPr>
            <a:r>
              <a:rPr lang="en-US" sz="237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Commitment to continuous improvement in this area is both an ethical and strategic business priority.</a:t>
            </a:r>
          </a:p>
          <a:p>
            <a:pPr algn="l">
              <a:lnSpc>
                <a:spcPts val="3911"/>
              </a:lnSpc>
            </a:pPr>
          </a:p>
          <a:p>
            <a:pPr algn="l">
              <a:lnSpc>
                <a:spcPts val="391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-5899336" y="4584524"/>
            <a:ext cx="11608173" cy="1117952"/>
            <a:chOff x="0" y="0"/>
            <a:chExt cx="5254699" cy="5060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54699" cy="506066"/>
            </a:xfrm>
            <a:custGeom>
              <a:avLst/>
              <a:gdLst/>
              <a:ahLst/>
              <a:cxnLst/>
              <a:rect r="r" b="b" t="t" l="l"/>
              <a:pathLst>
                <a:path h="506066" w="5254699">
                  <a:moveTo>
                    <a:pt x="0" y="0"/>
                  </a:moveTo>
                  <a:lnTo>
                    <a:pt x="5254699" y="0"/>
                  </a:lnTo>
                  <a:lnTo>
                    <a:pt x="5254699" y="506066"/>
                  </a:lnTo>
                  <a:lnTo>
                    <a:pt x="0" y="506066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254699" cy="525116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5400000">
            <a:off x="10384960" y="2586040"/>
            <a:ext cx="11608173" cy="5114921"/>
            <a:chOff x="0" y="0"/>
            <a:chExt cx="5254699" cy="2315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254699" cy="2315383"/>
            </a:xfrm>
            <a:custGeom>
              <a:avLst/>
              <a:gdLst/>
              <a:ahLst/>
              <a:cxnLst/>
              <a:rect r="r" b="b" t="t" l="l"/>
              <a:pathLst>
                <a:path h="2315383" w="5254699">
                  <a:moveTo>
                    <a:pt x="0" y="0"/>
                  </a:moveTo>
                  <a:lnTo>
                    <a:pt x="5254699" y="0"/>
                  </a:lnTo>
                  <a:lnTo>
                    <a:pt x="5254699" y="2315383"/>
                  </a:lnTo>
                  <a:lnTo>
                    <a:pt x="0" y="2315383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254699" cy="2334433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73289" y="3583965"/>
            <a:ext cx="12114496" cy="1793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4"/>
              </a:lnSpc>
            </a:pPr>
            <a:r>
              <a:rPr lang="en-US" b="true" sz="13899" spc="-736">
                <a:solidFill>
                  <a:srgbClr val="FFFFFF"/>
                </a:solidFill>
                <a:latin typeface="Be Vietnam Medium"/>
                <a:ea typeface="Be Vietnam Medium"/>
                <a:cs typeface="Be Vietnam Medium"/>
                <a:sym typeface="Be Vietnam Medium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0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63588" y="4547616"/>
            <a:ext cx="12447404" cy="5425725"/>
            <a:chOff x="0" y="0"/>
            <a:chExt cx="2058795" cy="897413"/>
          </a:xfrm>
        </p:grpSpPr>
        <p:sp>
          <p:nvSpPr>
            <p:cNvPr name="Freeform 3" id="3"/>
            <p:cNvSpPr/>
            <p:nvPr/>
          </p:nvSpPr>
          <p:spPr>
            <a:xfrm flipH="false" flipV="false" rot="6000">
              <a:off x="-770" y="-1785"/>
              <a:ext cx="2060336" cy="900975"/>
            </a:xfrm>
            <a:custGeom>
              <a:avLst/>
              <a:gdLst/>
              <a:ahLst/>
              <a:cxnLst/>
              <a:rect r="r" b="b" t="t" l="l"/>
              <a:pathLst>
                <a:path h="900975" w="2060336">
                  <a:moveTo>
                    <a:pt x="14294" y="3557"/>
                  </a:moveTo>
                  <a:lnTo>
                    <a:pt x="2044475" y="14"/>
                  </a:lnTo>
                  <a:cubicBezTo>
                    <a:pt x="2052376" y="0"/>
                    <a:pt x="2058792" y="6394"/>
                    <a:pt x="2058806" y="14294"/>
                  </a:cubicBezTo>
                  <a:lnTo>
                    <a:pt x="2060322" y="883095"/>
                  </a:lnTo>
                  <a:cubicBezTo>
                    <a:pt x="2060336" y="890996"/>
                    <a:pt x="2053942" y="897411"/>
                    <a:pt x="2046042" y="897425"/>
                  </a:cubicBezTo>
                  <a:lnTo>
                    <a:pt x="15860" y="900969"/>
                  </a:lnTo>
                  <a:cubicBezTo>
                    <a:pt x="12066" y="900975"/>
                    <a:pt x="8425" y="899474"/>
                    <a:pt x="5737" y="896796"/>
                  </a:cubicBezTo>
                  <a:cubicBezTo>
                    <a:pt x="3050" y="894118"/>
                    <a:pt x="1536" y="890482"/>
                    <a:pt x="1530" y="886688"/>
                  </a:cubicBezTo>
                  <a:lnTo>
                    <a:pt x="13" y="17888"/>
                  </a:lnTo>
                  <a:cubicBezTo>
                    <a:pt x="0" y="9987"/>
                    <a:pt x="6393" y="3571"/>
                    <a:pt x="14294" y="3557"/>
                  </a:cubicBezTo>
                  <a:close/>
                </a:path>
              </a:pathLst>
            </a:custGeom>
            <a:blipFill>
              <a:blip r:embed="rId2"/>
              <a:stretch>
                <a:fillRect l="-1919" t="-35245" r="-7155" b="-2065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55717" y="367791"/>
            <a:ext cx="8115300" cy="2004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9"/>
              </a:lnSpc>
            </a:pPr>
            <a:r>
              <a:rPr lang="en-US" sz="6999" spc="-370">
                <a:solidFill>
                  <a:srgbClr val="222222"/>
                </a:solidFill>
                <a:latin typeface="Be Vietnam"/>
                <a:ea typeface="Be Vietnam"/>
                <a:cs typeface="Be Vietnam"/>
                <a:sym typeface="Be Vietnam"/>
              </a:rPr>
              <a:t>OBJECTIVE</a:t>
            </a:r>
          </a:p>
          <a:p>
            <a:pPr algn="l" marL="0" indent="0" lvl="0">
              <a:lnSpc>
                <a:spcPts val="783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12565" y="1505712"/>
            <a:ext cx="17062870" cy="1647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</a:p>
          <a:p>
            <a:pPr algn="l">
              <a:lnSpc>
                <a:spcPts val="3300"/>
              </a:lnSpc>
            </a:pPr>
            <a:r>
              <a:rPr lang="en-US" sz="20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</a:t>
            </a:r>
            <a:r>
              <a:rPr lang="en-US" sz="20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 primary goal is to analyze gender pay gap data in the UK from 2018 to 2023, focusing on industry-specific, geographical, and company size-based trends. The goal was to identify patterns, insights, and areas of improvement in gender pay equity.</a:t>
            </a:r>
          </a:p>
          <a:p>
            <a:pPr algn="l">
              <a:lnSpc>
                <a:spcPts val="33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55717" y="3218654"/>
            <a:ext cx="7670487" cy="2905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20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</a:t>
            </a:r>
            <a:r>
              <a:rPr lang="en-US" sz="20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ey Focus Areas:</a:t>
            </a: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Average Difference in Hourly Percent</a:t>
            </a: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Yearly Trends</a:t>
            </a: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Pay Quartiles</a:t>
            </a: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Bonus Percentages</a:t>
            </a:r>
          </a:p>
          <a:p>
            <a:pPr algn="l" marL="431802" indent="-215901" lvl="1">
              <a:lnSpc>
                <a:spcPts val="33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Regional and Sector Analysis</a:t>
            </a:r>
          </a:p>
          <a:p>
            <a:pPr algn="l">
              <a:lnSpc>
                <a:spcPts val="33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97030" y="6142828"/>
            <a:ext cx="3916338" cy="314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6"/>
              </a:lnSpc>
              <a:spcBef>
                <a:spcPct val="0"/>
              </a:spcBef>
            </a:pPr>
            <a:r>
              <a:rPr lang="en-US" sz="2200" spc="156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1drv.ms/x/c/4272de0cb3d48268/EWjn3OSkbYJIqI-QDuCqv2ABC-yFu4UvQgq9kH83t96OzQ"/>
              </a:rPr>
              <a:t>Click Here</a:t>
            </a:r>
            <a:r>
              <a:rPr lang="en-US" sz="2200" spc="15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:Dashboard Link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886757" y="5143500"/>
            <a:ext cx="20061513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5916576"/>
            <a:ext cx="2197323" cy="69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2018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02602" y="5916576"/>
            <a:ext cx="2197323" cy="69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2023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684299" y="5143500"/>
            <a:ext cx="502056" cy="50205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5143500"/>
            <a:ext cx="502056" cy="50205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5684299" y="6672227"/>
            <a:ext cx="3459701" cy="2787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tru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12.07</a:t>
            </a:r>
          </a:p>
          <a:p>
            <a:pPr algn="l">
              <a:lnSpc>
                <a:spcPts val="1120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672227"/>
            <a:ext cx="3674388" cy="2787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tru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14.39</a:t>
            </a:r>
          </a:p>
          <a:p>
            <a:pPr algn="l">
              <a:lnSpc>
                <a:spcPts val="11200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-5400000">
            <a:off x="5733771" y="-7212559"/>
            <a:ext cx="5606208" cy="19502250"/>
            <a:chOff x="0" y="0"/>
            <a:chExt cx="2537775" cy="882812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37775" cy="8828129"/>
            </a:xfrm>
            <a:custGeom>
              <a:avLst/>
              <a:gdLst/>
              <a:ahLst/>
              <a:cxnLst/>
              <a:rect r="r" b="b" t="t" l="l"/>
              <a:pathLst>
                <a:path h="8828129" w="2537775">
                  <a:moveTo>
                    <a:pt x="0" y="0"/>
                  </a:moveTo>
                  <a:lnTo>
                    <a:pt x="2537775" y="0"/>
                  </a:lnTo>
                  <a:lnTo>
                    <a:pt x="2537775" y="8828129"/>
                  </a:lnTo>
                  <a:lnTo>
                    <a:pt x="0" y="8828129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2537775" cy="8847179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9417453" y="5341670"/>
            <a:ext cx="8870547" cy="4945330"/>
          </a:xfrm>
          <a:custGeom>
            <a:avLst/>
            <a:gdLst/>
            <a:ahLst/>
            <a:cxnLst/>
            <a:rect r="r" b="b" t="t" l="l"/>
            <a:pathLst>
              <a:path h="4945330" w="8870547">
                <a:moveTo>
                  <a:pt x="0" y="0"/>
                </a:moveTo>
                <a:lnTo>
                  <a:pt x="8870547" y="0"/>
                </a:lnTo>
                <a:lnTo>
                  <a:pt x="8870547" y="4945330"/>
                </a:lnTo>
                <a:lnTo>
                  <a:pt x="0" y="494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80635" y="641033"/>
            <a:ext cx="17758659" cy="3773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3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Averag</a:t>
            </a:r>
            <a:r>
              <a:rPr lang="en-US" sz="23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 Difference in Hourly Percent :</a:t>
            </a:r>
          </a:p>
          <a:p>
            <a:pPr algn="l">
              <a:lnSpc>
                <a:spcPts val="3795"/>
              </a:lnSpc>
            </a:pP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overall trend shows a decreasing average difference in hourly pay between genders from 14.39% in 2018 to 12.07% in 2023. This indicates a gradual improvement in gender pay equality, although a significant gap still exists.</a:t>
            </a: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suggests that efforts to close the gender pay gap may have intensified or been more effective in recent years.</a:t>
            </a:r>
          </a:p>
          <a:p>
            <a:pPr algn="l">
              <a:lnSpc>
                <a:spcPts val="379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886757" y="5143500"/>
            <a:ext cx="20061513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5684299" y="5143500"/>
            <a:ext cx="502056" cy="50205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143500"/>
            <a:ext cx="502056" cy="50205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5733771" y="-7212559"/>
            <a:ext cx="5606208" cy="19502250"/>
            <a:chOff x="0" y="0"/>
            <a:chExt cx="2537775" cy="88281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37775" cy="8828129"/>
            </a:xfrm>
            <a:custGeom>
              <a:avLst/>
              <a:gdLst/>
              <a:ahLst/>
              <a:cxnLst/>
              <a:rect r="r" b="b" t="t" l="l"/>
              <a:pathLst>
                <a:path h="8828129" w="2537775">
                  <a:moveTo>
                    <a:pt x="0" y="0"/>
                  </a:moveTo>
                  <a:lnTo>
                    <a:pt x="2537775" y="0"/>
                  </a:lnTo>
                  <a:lnTo>
                    <a:pt x="2537775" y="8828129"/>
                  </a:lnTo>
                  <a:lnTo>
                    <a:pt x="0" y="8828129"/>
                  </a:lnTo>
                  <a:close/>
                </a:path>
              </a:pathLst>
            </a:custGeom>
            <a:solidFill>
              <a:srgbClr val="EDD0D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2537775" cy="8847179"/>
            </a:xfrm>
            <a:prstGeom prst="rect">
              <a:avLst/>
            </a:prstGeom>
          </p:spPr>
          <p:txBody>
            <a:bodyPr anchor="ctr" rtlCol="false" tIns="29557" lIns="29557" bIns="29557" rIns="29557"/>
            <a:lstStyle/>
            <a:p>
              <a:pPr algn="ctr">
                <a:lnSpc>
                  <a:spcPts val="1547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5916576"/>
            <a:ext cx="2197323" cy="69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2018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702602" y="5916576"/>
            <a:ext cx="2197323" cy="698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2023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84299" y="6672227"/>
            <a:ext cx="3459701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45.41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6672227"/>
            <a:ext cx="3674388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38.99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0635" y="641033"/>
            <a:ext cx="17758659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3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Pay Quartiles:</a:t>
            </a: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emale top quartile pay increased from 38.99% to 45.41% in the same period. This shift indicates an increase in the representation of women in higher-paid positions.</a:t>
            </a:r>
          </a:p>
          <a:p>
            <a:pPr algn="l">
              <a:lnSpc>
                <a:spcPts val="3795"/>
              </a:lnSpc>
            </a:pP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417453" y="5341670"/>
            <a:ext cx="8870547" cy="5045124"/>
          </a:xfrm>
          <a:custGeom>
            <a:avLst/>
            <a:gdLst/>
            <a:ahLst/>
            <a:cxnLst/>
            <a:rect r="r" b="b" t="t" l="l"/>
            <a:pathLst>
              <a:path h="5045124" w="8870547">
                <a:moveTo>
                  <a:pt x="0" y="0"/>
                </a:moveTo>
                <a:lnTo>
                  <a:pt x="8870547" y="0"/>
                </a:lnTo>
                <a:lnTo>
                  <a:pt x="8870547" y="5045124"/>
                </a:lnTo>
                <a:lnTo>
                  <a:pt x="0" y="50451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53254" y="4338212"/>
            <a:ext cx="8796150" cy="5816454"/>
          </a:xfrm>
          <a:custGeom>
            <a:avLst/>
            <a:gdLst/>
            <a:ahLst/>
            <a:cxnLst/>
            <a:rect r="r" b="b" t="t" l="l"/>
            <a:pathLst>
              <a:path h="5816454" w="8796150">
                <a:moveTo>
                  <a:pt x="0" y="0"/>
                </a:moveTo>
                <a:lnTo>
                  <a:pt x="8796150" y="0"/>
                </a:lnTo>
                <a:lnTo>
                  <a:pt x="8796150" y="5816454"/>
                </a:lnTo>
                <a:lnTo>
                  <a:pt x="0" y="58164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8596" y="324442"/>
            <a:ext cx="17410809" cy="425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3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Regional Analysis:</a:t>
            </a: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b="true" sz="23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England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has consistently high values, peaking at 14.80% in 2018.</a:t>
            </a: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b="true" sz="23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Northern Ireland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shows significant fluctuation, with the lowest average difference at 3.30% in 2019 but a rise to 16.73% in 2022.</a:t>
            </a: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b="true" sz="23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Scotland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had 24.66%, reflecting a notable disparity between male and female pay. This is higher than in previous years.</a:t>
            </a: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b="true" sz="23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Wales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had the most stable but lower average differences, ending at 8.4% in 2023.</a:t>
            </a:r>
          </a:p>
          <a:p>
            <a:pPr algn="l">
              <a:lnSpc>
                <a:spcPts val="379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09275" y="5473015"/>
            <a:ext cx="9564658" cy="4471478"/>
          </a:xfrm>
          <a:custGeom>
            <a:avLst/>
            <a:gdLst/>
            <a:ahLst/>
            <a:cxnLst/>
            <a:rect r="r" b="b" t="t" l="l"/>
            <a:pathLst>
              <a:path h="4471478" w="9564658">
                <a:moveTo>
                  <a:pt x="0" y="0"/>
                </a:moveTo>
                <a:lnTo>
                  <a:pt x="9564658" y="0"/>
                </a:lnTo>
                <a:lnTo>
                  <a:pt x="9564658" y="4471478"/>
                </a:lnTo>
                <a:lnTo>
                  <a:pt x="0" y="44714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4671" y="438762"/>
            <a:ext cx="17758659" cy="425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3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Negative Pay Differences:</a:t>
            </a: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Employers like Unity Contracting Services Ltd and CREST PLUS OPERATIONS LIMITED exhibit negative pay differences (-69.4%) and (-66.5%) respectively indicating that women, on average, earn more than men. </a:t>
            </a:r>
          </a:p>
          <a:p>
            <a:pPr algn="l">
              <a:lnSpc>
                <a:spcPts val="3795"/>
              </a:lnSpc>
            </a:pPr>
          </a:p>
          <a:p>
            <a:pPr algn="l">
              <a:lnSpc>
                <a:spcPts val="3795"/>
              </a:lnSpc>
            </a:pPr>
          </a:p>
          <a:p>
            <a:pPr algn="l" marL="496571" indent="-248285" lvl="1">
              <a:lnSpc>
                <a:spcPts val="3795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situation is less common but signifies a shift in the dynamics of pay within some sectors. Such companies could serve as case studies for best practices in achieving pay equity.</a:t>
            </a:r>
          </a:p>
          <a:p>
            <a:pPr algn="l">
              <a:lnSpc>
                <a:spcPts val="3795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0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1043746" y="-1124833"/>
            <a:ext cx="0" cy="13424066"/>
          </a:xfrm>
          <a:prstGeom prst="line">
            <a:avLst/>
          </a:prstGeom>
          <a:ln cap="flat" w="28575">
            <a:solidFill>
              <a:srgbClr val="32323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6206986" y="2033231"/>
            <a:ext cx="8417250" cy="39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Less than 250 Employees: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832061" y="1894293"/>
            <a:ext cx="502056" cy="50205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792717" y="3178568"/>
            <a:ext cx="502056" cy="50205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832061" y="4461675"/>
            <a:ext cx="502056" cy="50205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832061" y="5744781"/>
            <a:ext cx="502056" cy="50205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832061" y="7027887"/>
            <a:ext cx="502056" cy="50205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832061" y="8310994"/>
            <a:ext cx="502056" cy="50205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2323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39700" y="158750"/>
              <a:ext cx="533400" cy="51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0" y="6630492"/>
            <a:ext cx="6206986" cy="3560850"/>
          </a:xfrm>
          <a:custGeom>
            <a:avLst/>
            <a:gdLst/>
            <a:ahLst/>
            <a:cxnLst/>
            <a:rect r="r" b="b" t="t" l="l"/>
            <a:pathLst>
              <a:path h="3560850" w="6206986">
                <a:moveTo>
                  <a:pt x="0" y="0"/>
                </a:moveTo>
                <a:lnTo>
                  <a:pt x="6206986" y="0"/>
                </a:lnTo>
                <a:lnTo>
                  <a:pt x="6206986" y="3560851"/>
                </a:lnTo>
                <a:lnTo>
                  <a:pt x="0" y="35608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1043746" y="1865718"/>
            <a:ext cx="7055173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</a:t>
            </a: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ender pay gap: 12.6% (one of the smallest gaps)</a:t>
            </a:r>
          </a:p>
          <a:p>
            <a:pPr algn="l" marL="734058" indent="-244686" lvl="2">
              <a:lnSpc>
                <a:spcPts val="23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Smaller companies tend to show more equitable pay 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93139" y="90029"/>
            <a:ext cx="12311115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89"/>
              </a:lnSpc>
            </a:pPr>
            <a:r>
              <a:rPr lang="en-US" sz="6999" spc="-370">
                <a:solidFill>
                  <a:srgbClr val="222222"/>
                </a:solidFill>
                <a:latin typeface="Be Vietnam"/>
                <a:ea typeface="Be Vietnam"/>
                <a:cs typeface="Be Vietnam"/>
                <a:sym typeface="Be Vietnam"/>
              </a:rPr>
              <a:t>INSIGHTS BY COMPANY SIZE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206986" y="3165649"/>
            <a:ext cx="8417250" cy="1117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250</a:t>
            </a: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 to 499 Employees:</a:t>
            </a:r>
          </a:p>
          <a:p>
            <a:pPr algn="just">
              <a:lnSpc>
                <a:spcPts val="2884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1083089" y="3160485"/>
            <a:ext cx="7055173" cy="116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Gender pay gap: 14.8%</a:t>
            </a:r>
          </a:p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moderate pay gap, potentially due to the growing complexity 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1043746" y="4433100"/>
            <a:ext cx="7055173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Gender pay gap: 14.5%</a:t>
            </a:r>
          </a:p>
          <a:p>
            <a:pPr algn="l" marL="734058" indent="-244686" lvl="2">
              <a:lnSpc>
                <a:spcPts val="23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Slightly smaller gap than mid-sized companies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043746" y="5944577"/>
            <a:ext cx="7055173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Gender pay gap: 13.6%</a:t>
            </a:r>
          </a:p>
          <a:p>
            <a:pPr algn="l" marL="734058" indent="-244686" lvl="2">
              <a:lnSpc>
                <a:spcPts val="23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 companies grow larger, the pay gap reduces slightly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043746" y="7244422"/>
            <a:ext cx="7055173" cy="116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Gender pay gap: 15.0% (the largest gap)</a:t>
            </a:r>
          </a:p>
          <a:p>
            <a:pPr algn="l" marL="734058" indent="-244686" lvl="2">
              <a:lnSpc>
                <a:spcPts val="237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Larger organizations may struggle to implement equitable practices due to complex hierarchies and bonus structures.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043746" y="8660765"/>
            <a:ext cx="7055173" cy="116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Gender pay gap: 14.4%</a:t>
            </a:r>
          </a:p>
          <a:p>
            <a:pPr algn="l" marL="734058" indent="-244686" lvl="2">
              <a:lnSpc>
                <a:spcPts val="2379"/>
              </a:lnSpc>
              <a:buFont typeface="Arial"/>
              <a:buChar char="⚬"/>
            </a:pPr>
            <a:r>
              <a:rPr lang="en-US" b="true" sz="1699">
                <a:solidFill>
                  <a:srgbClr val="32323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Large corporations often show high pay gaps, but targeted diversity efforts can help</a:t>
            </a:r>
          </a:p>
          <a:p>
            <a:pPr algn="l">
              <a:lnSpc>
                <a:spcPts val="2379"/>
              </a:lnSpc>
              <a:spcBef>
                <a:spcPct val="0"/>
              </a:spcBef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6206986" y="5021967"/>
            <a:ext cx="8417250" cy="39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500 to 999 Employees: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206986" y="6154385"/>
            <a:ext cx="8417250" cy="39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1000 to 4999 Employees: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206986" y="7286803"/>
            <a:ext cx="8417250" cy="39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5000 to 19,999 Employees: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206986" y="8419221"/>
            <a:ext cx="8417250" cy="39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  <a:r>
              <a:rPr lang="en-US" sz="2800">
                <a:solidFill>
                  <a:srgbClr val="323232"/>
                </a:solidFill>
                <a:latin typeface="Arimo"/>
                <a:ea typeface="Arimo"/>
                <a:cs typeface="Arimo"/>
                <a:sym typeface="Arimo"/>
              </a:rPr>
              <a:t>20,000 or More Employees: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0137" y="3072003"/>
            <a:ext cx="7920266" cy="2991887"/>
            <a:chOff x="0" y="0"/>
            <a:chExt cx="2263664" cy="8551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67596" y="3072003"/>
            <a:ext cx="7920266" cy="2991887"/>
            <a:chOff x="0" y="0"/>
            <a:chExt cx="2263664" cy="8551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00137" y="6266413"/>
            <a:ext cx="7920266" cy="2991887"/>
            <a:chOff x="0" y="0"/>
            <a:chExt cx="2263664" cy="8551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267596" y="6266413"/>
            <a:ext cx="7920266" cy="2991887"/>
            <a:chOff x="0" y="0"/>
            <a:chExt cx="2263664" cy="8551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7213312" y="3008462"/>
            <a:ext cx="1550212" cy="1183974"/>
          </a:xfrm>
          <a:custGeom>
            <a:avLst/>
            <a:gdLst/>
            <a:ahLst/>
            <a:cxnLst/>
            <a:rect r="r" b="b" t="t" l="l"/>
            <a:pathLst>
              <a:path h="1183974" w="1550212">
                <a:moveTo>
                  <a:pt x="0" y="0"/>
                </a:moveTo>
                <a:lnTo>
                  <a:pt x="1550211" y="0"/>
                </a:lnTo>
                <a:lnTo>
                  <a:pt x="1550211" y="1183974"/>
                </a:lnTo>
                <a:lnTo>
                  <a:pt x="0" y="1183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28700" y="1708912"/>
            <a:ext cx="16159162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6000" spc="-3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TOP COMPANIES FAVORING MALES</a:t>
            </a:r>
            <a:r>
              <a:rPr lang="en-US" sz="6000" spc="-3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</a:p>
          <a:p>
            <a:pPr algn="ctr">
              <a:lnSpc>
                <a:spcPts val="648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04137" y="3533774"/>
            <a:ext cx="7916266" cy="249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1" indent="-237491" lvl="1">
              <a:lnSpc>
                <a:spcPts val="334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 Pay Solutions Ltd: 94%</a:t>
            </a:r>
          </a:p>
          <a:p>
            <a:pPr algn="just" marL="474981" indent="-237491" lvl="1">
              <a:lnSpc>
                <a:spcPts val="334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Manchester City Football Club Ltd: 87.7%</a:t>
            </a:r>
          </a:p>
          <a:p>
            <a:pPr algn="just" marL="474981" indent="-237491" lvl="1">
              <a:lnSpc>
                <a:spcPts val="334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Swansea City Association Football Club Ltd: 87.8%</a:t>
            </a:r>
          </a:p>
          <a:p>
            <a:pPr algn="just" marL="474981" indent="-237491" lvl="1">
              <a:lnSpc>
                <a:spcPts val="334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Chelsea Football Club Ltd: 83%</a:t>
            </a:r>
          </a:p>
          <a:p>
            <a:pPr algn="just" marL="474981" indent="-237491" lvl="1">
              <a:lnSpc>
                <a:spcPts val="334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Stoke City Football Club Ltd: 92.5%</a:t>
            </a:r>
          </a:p>
          <a:p>
            <a:pPr algn="just" marL="0" indent="0" lvl="0">
              <a:lnSpc>
                <a:spcPts val="3344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267596" y="3533774"/>
            <a:ext cx="6672281" cy="249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AIB</a:t>
            </a: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Group (UK) P.L.C : 30.4%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Argento Contemporary Jewellery Ltd: 27%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Kainos Software Ltd: 24.8%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Northstone (NI) Ltd: 10.7%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 strike="noStrike" u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Foyle Food Group Holdings Ltd: 10%</a:t>
            </a:r>
          </a:p>
          <a:p>
            <a:pPr algn="l">
              <a:lnSpc>
                <a:spcPts val="334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351330" y="6902186"/>
            <a:ext cx="7916266" cy="2072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Rangers Football Club Ltd: 65%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Morris &amp; Spottiswood Ltd: 60%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Standard Life Investments Ltd: 47%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Premier Oil PLC: 49.6%</a:t>
            </a:r>
          </a:p>
          <a:p>
            <a:pPr algn="just" marL="0" indent="0" lvl="0">
              <a:lnSpc>
                <a:spcPts val="3344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6940190"/>
            <a:ext cx="7916266" cy="165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Cardiff City Football Club Ltd: 75.6%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Swansea City Association Football Club Ltd: 87.8%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Principality Building Society: 31.3%</a:t>
            </a:r>
          </a:p>
          <a:p>
            <a:pPr algn="just" marL="0" indent="0" lvl="0">
              <a:lnSpc>
                <a:spcPts val="3344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7406351" y="3400552"/>
            <a:ext cx="1164134" cy="59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66"/>
              </a:lnSpc>
              <a:spcBef>
                <a:spcPct val="0"/>
              </a:spcBef>
            </a:pPr>
            <a:r>
              <a:rPr lang="en-US" sz="2200" spc="156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England</a:t>
            </a:r>
          </a:p>
          <a:p>
            <a:pPr algn="ctr" marL="0" indent="0" lvl="0">
              <a:lnSpc>
                <a:spcPts val="2266"/>
              </a:lnSpc>
              <a:spcBef>
                <a:spcPct val="0"/>
              </a:spcBef>
            </a:pP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5510055" y="3008462"/>
            <a:ext cx="1550212" cy="1183974"/>
          </a:xfrm>
          <a:custGeom>
            <a:avLst/>
            <a:gdLst/>
            <a:ahLst/>
            <a:cxnLst/>
            <a:rect r="r" b="b" t="t" l="l"/>
            <a:pathLst>
              <a:path h="1183974" w="1550212">
                <a:moveTo>
                  <a:pt x="0" y="0"/>
                </a:moveTo>
                <a:lnTo>
                  <a:pt x="1550211" y="0"/>
                </a:lnTo>
                <a:lnTo>
                  <a:pt x="1550211" y="1183974"/>
                </a:lnTo>
                <a:lnTo>
                  <a:pt x="0" y="1183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473345" y="3400552"/>
            <a:ext cx="1586921" cy="59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66"/>
              </a:lnSpc>
              <a:spcBef>
                <a:spcPct val="0"/>
              </a:spcBef>
            </a:pPr>
            <a:r>
              <a:rPr lang="en-US" sz="2200" spc="15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Northern Ireland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7213312" y="6123538"/>
            <a:ext cx="1550212" cy="1183974"/>
          </a:xfrm>
          <a:custGeom>
            <a:avLst/>
            <a:gdLst/>
            <a:ahLst/>
            <a:cxnLst/>
            <a:rect r="r" b="b" t="t" l="l"/>
            <a:pathLst>
              <a:path h="1183974" w="1550212">
                <a:moveTo>
                  <a:pt x="0" y="0"/>
                </a:moveTo>
                <a:lnTo>
                  <a:pt x="1550211" y="0"/>
                </a:lnTo>
                <a:lnTo>
                  <a:pt x="1550211" y="1183974"/>
                </a:lnTo>
                <a:lnTo>
                  <a:pt x="0" y="1183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7365460" y="6567951"/>
            <a:ext cx="1245915" cy="314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66"/>
              </a:lnSpc>
              <a:spcBef>
                <a:spcPct val="0"/>
              </a:spcBef>
            </a:pPr>
            <a:r>
              <a:rPr lang="en-US" sz="2200" spc="15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Scotland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5510055" y="6123538"/>
            <a:ext cx="1550212" cy="1183974"/>
          </a:xfrm>
          <a:custGeom>
            <a:avLst/>
            <a:gdLst/>
            <a:ahLst/>
            <a:cxnLst/>
            <a:rect r="r" b="b" t="t" l="l"/>
            <a:pathLst>
              <a:path h="1183974" w="1550212">
                <a:moveTo>
                  <a:pt x="0" y="0"/>
                </a:moveTo>
                <a:lnTo>
                  <a:pt x="1550211" y="0"/>
                </a:lnTo>
                <a:lnTo>
                  <a:pt x="1550211" y="1183974"/>
                </a:lnTo>
                <a:lnTo>
                  <a:pt x="0" y="1183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5600941" y="6567951"/>
            <a:ext cx="1586921" cy="314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66"/>
              </a:lnSpc>
              <a:spcBef>
                <a:spcPct val="0"/>
              </a:spcBef>
            </a:pPr>
            <a:r>
              <a:rPr lang="en-US" sz="2200" spc="15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Wales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88015" y="1399412"/>
            <a:ext cx="16159162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6000" spc="-3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TOP COMPANIES FAVORING FEMALES</a:t>
            </a:r>
            <a:r>
              <a:rPr lang="en-US" sz="6000" spc="-31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</a:p>
          <a:p>
            <a:pPr algn="ctr">
              <a:lnSpc>
                <a:spcPts val="648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100137" y="3072003"/>
            <a:ext cx="7920266" cy="2991887"/>
            <a:chOff x="0" y="0"/>
            <a:chExt cx="2263664" cy="8551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67596" y="3072003"/>
            <a:ext cx="7920266" cy="2991887"/>
            <a:chOff x="0" y="0"/>
            <a:chExt cx="2263664" cy="8551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0137" y="6266413"/>
            <a:ext cx="7920266" cy="2991887"/>
            <a:chOff x="0" y="0"/>
            <a:chExt cx="2263664" cy="8551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267596" y="6266413"/>
            <a:ext cx="7920266" cy="2991887"/>
            <a:chOff x="0" y="0"/>
            <a:chExt cx="2263664" cy="8551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63664" cy="855101"/>
            </a:xfrm>
            <a:custGeom>
              <a:avLst/>
              <a:gdLst/>
              <a:ahLst/>
              <a:cxnLst/>
              <a:rect r="r" b="b" t="t" l="l"/>
              <a:pathLst>
                <a:path h="855101" w="2263664">
                  <a:moveTo>
                    <a:pt x="23460" y="0"/>
                  </a:moveTo>
                  <a:lnTo>
                    <a:pt x="2240205" y="0"/>
                  </a:lnTo>
                  <a:cubicBezTo>
                    <a:pt x="2246427" y="0"/>
                    <a:pt x="2252394" y="2472"/>
                    <a:pt x="2256793" y="6871"/>
                  </a:cubicBezTo>
                  <a:cubicBezTo>
                    <a:pt x="2261193" y="11271"/>
                    <a:pt x="2263664" y="17238"/>
                    <a:pt x="2263664" y="23460"/>
                  </a:cubicBezTo>
                  <a:lnTo>
                    <a:pt x="2263664" y="831641"/>
                  </a:lnTo>
                  <a:cubicBezTo>
                    <a:pt x="2263664" y="837863"/>
                    <a:pt x="2261193" y="843830"/>
                    <a:pt x="2256793" y="848230"/>
                  </a:cubicBezTo>
                  <a:cubicBezTo>
                    <a:pt x="2252394" y="852629"/>
                    <a:pt x="2246427" y="855101"/>
                    <a:pt x="2240205" y="855101"/>
                  </a:cubicBezTo>
                  <a:lnTo>
                    <a:pt x="23460" y="855101"/>
                  </a:lnTo>
                  <a:cubicBezTo>
                    <a:pt x="17238" y="855101"/>
                    <a:pt x="11271" y="852629"/>
                    <a:pt x="6871" y="848230"/>
                  </a:cubicBezTo>
                  <a:cubicBezTo>
                    <a:pt x="2472" y="843830"/>
                    <a:pt x="0" y="837863"/>
                    <a:pt x="0" y="831641"/>
                  </a:cubicBezTo>
                  <a:lnTo>
                    <a:pt x="0" y="23460"/>
                  </a:lnTo>
                  <a:cubicBezTo>
                    <a:pt x="0" y="17238"/>
                    <a:pt x="2472" y="11271"/>
                    <a:pt x="6871" y="6871"/>
                  </a:cubicBezTo>
                  <a:cubicBezTo>
                    <a:pt x="11271" y="2472"/>
                    <a:pt x="17238" y="0"/>
                    <a:pt x="23460" y="0"/>
                  </a:cubicBezTo>
                  <a:close/>
                </a:path>
              </a:pathLst>
            </a:custGeom>
            <a:solidFill>
              <a:srgbClr val="EDD0D5"/>
            </a:solidFill>
            <a:ln w="19050" cap="rnd">
              <a:solidFill>
                <a:srgbClr val="3A3937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9525"/>
              <a:ext cx="2263664" cy="8455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88076" y="3864938"/>
            <a:ext cx="8042773" cy="2072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Unity Contracting Services Ltd  : -</a:t>
            </a: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69.4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CREST PLUS OPERATIONS LIMITED : -66.5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L.E.A.D SERVICES LIMITED : -51</a:t>
            </a:r>
          </a:p>
          <a:p>
            <a:pPr algn="l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SAI AUTOMOTIVE WASHINGTON LIMITED : -47.9</a:t>
            </a:r>
          </a:p>
          <a:p>
            <a:pPr algn="l">
              <a:lnSpc>
                <a:spcPts val="3344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430911" y="3917325"/>
            <a:ext cx="7916266" cy="123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WINDMILL (NI) LIMITED : </a:t>
            </a: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-7.2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CALVIN KLEIN STORES UK LIMITED : -4.8</a:t>
            </a:r>
          </a:p>
          <a:p>
            <a:pPr algn="just" marL="0" indent="0" lvl="0">
              <a:lnSpc>
                <a:spcPts val="3344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267596" y="7302334"/>
            <a:ext cx="8869979" cy="1955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9582" indent="-224791" lvl="1">
              <a:lnSpc>
                <a:spcPts val="3165"/>
              </a:lnSpc>
              <a:buFont typeface="Arial"/>
              <a:buChar char="•"/>
            </a:pPr>
            <a:r>
              <a:rPr lang="en-US" b="true" sz="2082" spc="-64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GS YUASA BATTERY MANUFACTURING UK LIMITED : </a:t>
            </a:r>
            <a:r>
              <a:rPr lang="en-US" b="true" sz="2082" spc="-64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-24.1</a:t>
            </a:r>
          </a:p>
          <a:p>
            <a:pPr algn="just" marL="449582" indent="-224791" lvl="1">
              <a:lnSpc>
                <a:spcPts val="3165"/>
              </a:lnSpc>
              <a:buFont typeface="Arial"/>
              <a:buChar char="•"/>
            </a:pPr>
            <a:r>
              <a:rPr lang="en-US" b="true" sz="2082" spc="-64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SOFIDEL UK LIMITED : -20.3</a:t>
            </a:r>
          </a:p>
          <a:p>
            <a:pPr algn="just" marL="449582" indent="-224791" lvl="1">
              <a:lnSpc>
                <a:spcPts val="3165"/>
              </a:lnSpc>
              <a:buFont typeface="Arial"/>
              <a:buChar char="•"/>
            </a:pPr>
            <a:r>
              <a:rPr lang="en-US" b="true" sz="2082" spc="-64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Ffilm Cymru wales : -20</a:t>
            </a:r>
          </a:p>
          <a:p>
            <a:pPr algn="just" marL="449582" indent="-224791" lvl="1">
              <a:lnSpc>
                <a:spcPts val="3165"/>
              </a:lnSpc>
              <a:buFont typeface="Arial"/>
              <a:buChar char="•"/>
            </a:pPr>
            <a:r>
              <a:rPr lang="en-US" b="true" sz="2082" spc="-64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OWENS (ROAD SERVICES) LIMITED : -17</a:t>
            </a:r>
          </a:p>
          <a:p>
            <a:pPr algn="just" marL="0" indent="0" lvl="0">
              <a:lnSpc>
                <a:spcPts val="3165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351330" y="6911615"/>
            <a:ext cx="7916266" cy="2072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MARS FOOD UK LIMITED : </a:t>
            </a: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-51.5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INDEPENDENT GLASS COMPANY LIMITED : -36.6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SCOTTISH SALMON COMPANY LIMITED : -26</a:t>
            </a:r>
          </a:p>
          <a:p>
            <a:pPr algn="just" marL="474981" indent="-237491" lvl="1">
              <a:lnSpc>
                <a:spcPts val="3344"/>
              </a:lnSpc>
              <a:buFont typeface="Arial"/>
              <a:buChar char="•"/>
            </a:pPr>
            <a:r>
              <a:rPr lang="en-US" b="true" sz="2200" spc="-68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 F ELECTRICAL LIMITED : -25.1</a:t>
            </a:r>
          </a:p>
          <a:p>
            <a:pPr algn="just" marL="0" indent="0" lvl="0">
              <a:lnSpc>
                <a:spcPts val="3344"/>
              </a:lnSpc>
              <a:spcBef>
                <a:spcPct val="0"/>
              </a:spcBef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7213312" y="3008462"/>
            <a:ext cx="9974551" cy="4299050"/>
            <a:chOff x="0" y="0"/>
            <a:chExt cx="13299401" cy="573206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66949" cy="1578632"/>
            </a:xfrm>
            <a:custGeom>
              <a:avLst/>
              <a:gdLst/>
              <a:ahLst/>
              <a:cxnLst/>
              <a:rect r="r" b="b" t="t" l="l"/>
              <a:pathLst>
                <a:path h="1578632" w="2066949">
                  <a:moveTo>
                    <a:pt x="0" y="0"/>
                  </a:moveTo>
                  <a:lnTo>
                    <a:pt x="2066949" y="0"/>
                  </a:lnTo>
                  <a:lnTo>
                    <a:pt x="2066949" y="1578632"/>
                  </a:lnTo>
                  <a:lnTo>
                    <a:pt x="0" y="1578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257385" y="516437"/>
              <a:ext cx="1552178" cy="8062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  <a:r>
                <a:rPr lang="en-US" sz="2200" spc="156" strike="noStrike" u="none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England</a:t>
              </a:r>
            </a:p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  <p:sp>
          <p:nvSpPr>
            <p:cNvPr name="Freeform 23" id="23"/>
            <p:cNvSpPr/>
            <p:nvPr/>
          </p:nvSpPr>
          <p:spPr>
            <a:xfrm flipH="false" flipV="false" rot="0">
              <a:off x="11062324" y="0"/>
              <a:ext cx="2066949" cy="1578632"/>
            </a:xfrm>
            <a:custGeom>
              <a:avLst/>
              <a:gdLst/>
              <a:ahLst/>
              <a:cxnLst/>
              <a:rect r="r" b="b" t="t" l="l"/>
              <a:pathLst>
                <a:path h="1578632" w="2066949">
                  <a:moveTo>
                    <a:pt x="0" y="0"/>
                  </a:moveTo>
                  <a:lnTo>
                    <a:pt x="2066949" y="0"/>
                  </a:lnTo>
                  <a:lnTo>
                    <a:pt x="2066949" y="1578632"/>
                  </a:lnTo>
                  <a:lnTo>
                    <a:pt x="0" y="1578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11013378" y="516437"/>
              <a:ext cx="2115895" cy="8062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  <a:r>
                <a:rPr lang="en-US" sz="2200" spc="156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Northern Ireland</a:t>
              </a:r>
            </a:p>
          </p:txBody>
        </p:sp>
        <p:sp>
          <p:nvSpPr>
            <p:cNvPr name="Freeform 25" id="25"/>
            <p:cNvSpPr/>
            <p:nvPr/>
          </p:nvSpPr>
          <p:spPr>
            <a:xfrm flipH="false" flipV="false" rot="0">
              <a:off x="0" y="4153435"/>
              <a:ext cx="2066949" cy="1578632"/>
            </a:xfrm>
            <a:custGeom>
              <a:avLst/>
              <a:gdLst/>
              <a:ahLst/>
              <a:cxnLst/>
              <a:rect r="r" b="b" t="t" l="l"/>
              <a:pathLst>
                <a:path h="1578632" w="2066949">
                  <a:moveTo>
                    <a:pt x="0" y="0"/>
                  </a:moveTo>
                  <a:lnTo>
                    <a:pt x="2066949" y="0"/>
                  </a:lnTo>
                  <a:lnTo>
                    <a:pt x="2066949" y="1578632"/>
                  </a:lnTo>
                  <a:lnTo>
                    <a:pt x="0" y="1578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 rot="0">
              <a:off x="202865" y="4739635"/>
              <a:ext cx="1661220" cy="4252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  <a:r>
                <a:rPr lang="en-US" sz="2200" spc="156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Scotland</a:t>
              </a:r>
            </a:p>
          </p:txBody>
        </p:sp>
        <p:sp>
          <p:nvSpPr>
            <p:cNvPr name="Freeform 27" id="27"/>
            <p:cNvSpPr/>
            <p:nvPr/>
          </p:nvSpPr>
          <p:spPr>
            <a:xfrm flipH="false" flipV="false" rot="0">
              <a:off x="11062324" y="4153435"/>
              <a:ext cx="2066949" cy="1578632"/>
            </a:xfrm>
            <a:custGeom>
              <a:avLst/>
              <a:gdLst/>
              <a:ahLst/>
              <a:cxnLst/>
              <a:rect r="r" b="b" t="t" l="l"/>
              <a:pathLst>
                <a:path h="1578632" w="2066949">
                  <a:moveTo>
                    <a:pt x="0" y="0"/>
                  </a:moveTo>
                  <a:lnTo>
                    <a:pt x="2066949" y="0"/>
                  </a:lnTo>
                  <a:lnTo>
                    <a:pt x="2066949" y="1578632"/>
                  </a:lnTo>
                  <a:lnTo>
                    <a:pt x="0" y="1578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28" id="28"/>
            <p:cNvSpPr txBox="true"/>
            <p:nvPr/>
          </p:nvSpPr>
          <p:spPr>
            <a:xfrm rot="0">
              <a:off x="11183506" y="4739635"/>
              <a:ext cx="2115895" cy="4252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  <a:r>
                <a:rPr lang="en-US" sz="2200" spc="156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Wales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DAGUwiwAA68</dc:identifier>
  <dcterms:modified xsi:type="dcterms:W3CDTF">2011-08-01T06:04:30Z</dcterms:modified>
  <cp:revision>1</cp:revision>
  <dc:title>UK Gender Pay Gap</dc:title>
</cp:coreProperties>
</file>

<file path=docProps/thumbnail.jpeg>
</file>